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</p:sldMasterIdLst>
  <p:notesMasterIdLst>
    <p:notesMasterId r:id="rId18"/>
  </p:notesMasterIdLst>
  <p:sldIdLst>
    <p:sldId id="256" r:id="rId2"/>
    <p:sldId id="268" r:id="rId3"/>
    <p:sldId id="257" r:id="rId4"/>
    <p:sldId id="269" r:id="rId5"/>
    <p:sldId id="258" r:id="rId6"/>
    <p:sldId id="259" r:id="rId7"/>
    <p:sldId id="262" r:id="rId8"/>
    <p:sldId id="272" r:id="rId9"/>
    <p:sldId id="260" r:id="rId10"/>
    <p:sldId id="270" r:id="rId11"/>
    <p:sldId id="263" r:id="rId12"/>
    <p:sldId id="264" r:id="rId13"/>
    <p:sldId id="271" r:id="rId14"/>
    <p:sldId id="265" r:id="rId15"/>
    <p:sldId id="266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1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672055-CD71-4494-A898-4BC75C40F687}" type="datetimeFigureOut">
              <a:rPr lang="en-AU" smtClean="0"/>
              <a:t>8/02/2011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28AE6-8056-4E88-9A6A-5F2584EFA181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8AE6-8056-4E88-9A6A-5F2584EFA181}" type="slidenum">
              <a:rPr lang="en-AU" smtClean="0"/>
              <a:t>1</a:t>
            </a:fld>
            <a:endParaRPr lang="en-A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8AE6-8056-4E88-9A6A-5F2584EFA181}" type="slidenum">
              <a:rPr lang="en-AU" smtClean="0"/>
              <a:t>10</a:t>
            </a:fld>
            <a:endParaRPr lang="en-A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8AE6-8056-4E88-9A6A-5F2584EFA181}" type="slidenum">
              <a:rPr lang="en-AU" smtClean="0"/>
              <a:t>11</a:t>
            </a:fld>
            <a:endParaRPr lang="en-A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8AE6-8056-4E88-9A6A-5F2584EFA181}" type="slidenum">
              <a:rPr lang="en-AU" smtClean="0"/>
              <a:t>12</a:t>
            </a:fld>
            <a:endParaRPr lang="en-A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8AE6-8056-4E88-9A6A-5F2584EFA181}" type="slidenum">
              <a:rPr lang="en-AU" smtClean="0"/>
              <a:t>13</a:t>
            </a:fld>
            <a:endParaRPr lang="en-A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8AE6-8056-4E88-9A6A-5F2584EFA181}" type="slidenum">
              <a:rPr lang="en-AU" smtClean="0"/>
              <a:t>14</a:t>
            </a:fld>
            <a:endParaRPr lang="en-A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8AE6-8056-4E88-9A6A-5F2584EFA181}" type="slidenum">
              <a:rPr lang="en-AU" smtClean="0"/>
              <a:t>15</a:t>
            </a:fld>
            <a:endParaRPr lang="en-A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8AE6-8056-4E88-9A6A-5F2584EFA181}" type="slidenum">
              <a:rPr lang="en-AU" smtClean="0"/>
              <a:t>16</a:t>
            </a:fld>
            <a:endParaRPr lang="en-A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8AE6-8056-4E88-9A6A-5F2584EFA181}" type="slidenum">
              <a:rPr lang="en-AU" smtClean="0"/>
              <a:t>2</a:t>
            </a:fld>
            <a:endParaRPr lang="en-A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8AE6-8056-4E88-9A6A-5F2584EFA181}" type="slidenum">
              <a:rPr lang="en-AU" smtClean="0"/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8AE6-8056-4E88-9A6A-5F2584EFA181}" type="slidenum">
              <a:rPr lang="en-AU" smtClean="0"/>
              <a:t>4</a:t>
            </a:fld>
            <a:endParaRPr lang="en-A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8AE6-8056-4E88-9A6A-5F2584EFA181}" type="slidenum">
              <a:rPr lang="en-AU" smtClean="0"/>
              <a:t>5</a:t>
            </a:fld>
            <a:endParaRPr lang="en-A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8AE6-8056-4E88-9A6A-5F2584EFA181}" type="slidenum">
              <a:rPr lang="en-AU" smtClean="0"/>
              <a:t>6</a:t>
            </a:fld>
            <a:endParaRPr lang="en-A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8AE6-8056-4E88-9A6A-5F2584EFA181}" type="slidenum">
              <a:rPr lang="en-AU" smtClean="0"/>
              <a:t>7</a:t>
            </a:fld>
            <a:endParaRPr lang="en-A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8AE6-8056-4E88-9A6A-5F2584EFA181}" type="slidenum">
              <a:rPr lang="en-AU" smtClean="0"/>
              <a:t>8</a:t>
            </a:fld>
            <a:endParaRPr lang="en-A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28AE6-8056-4E88-9A6A-5F2584EFA181}" type="slidenum">
              <a:rPr lang="en-AU" smtClean="0"/>
              <a:t>9</a:t>
            </a:fld>
            <a:endParaRPr lang="en-A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66B75-45C0-6141-BE5F-73E8E14C107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41667-7291-42E8-B00B-345BA5840895}" type="slidenum">
              <a:rPr/>
              <a:pPr/>
              <a:t>‹#›</a:t>
            </a:fld>
            <a:endParaRPr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66B75-45C0-6141-BE5F-73E8E14C107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3B5A9-CFF9-844D-A11F-8A0C366239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66B75-45C0-6141-BE5F-73E8E14C107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3B5A9-CFF9-844D-A11F-8A0C366239D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EE466B75-45C0-6141-BE5F-73E8E14C107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3B5A9-CFF9-844D-A11F-8A0C366239D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66B75-45C0-6141-BE5F-73E8E14C107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3B5A9-CFF9-844D-A11F-8A0C366239D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66B75-45C0-6141-BE5F-73E8E14C107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66B75-45C0-6141-BE5F-73E8E14C107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3B5A9-CFF9-844D-A11F-8A0C366239D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66B75-45C0-6141-BE5F-73E8E14C107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3B5A9-CFF9-844D-A11F-8A0C366239D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66B75-45C0-6141-BE5F-73E8E14C107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3B5A9-CFF9-844D-A11F-8A0C36623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66B75-45C0-6141-BE5F-73E8E14C107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3B5A9-CFF9-844D-A11F-8A0C366239D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66B75-45C0-6141-BE5F-73E8E14C107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3B5A9-CFF9-844D-A11F-8A0C36623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66B75-45C0-6141-BE5F-73E8E14C107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19841-B96A-4DD9-B158-9961937F6A4E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66B75-45C0-6141-BE5F-73E8E14C1079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3B5A9-CFF9-844D-A11F-8A0C366239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Human Nervous System</a:t>
            </a:r>
            <a:endParaRPr lang="en-US" dirty="0"/>
          </a:p>
        </p:txBody>
      </p:sp>
      <p:pic>
        <p:nvPicPr>
          <p:cNvPr id="4" name="Picture 3" descr="Screen shot 2011-02-07 at 2.31.1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879" y="163512"/>
            <a:ext cx="3988946" cy="46172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275013" y="333375"/>
            <a:ext cx="2665412" cy="43497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/>
              <a:t>NERVOUS SYSTEM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795963" y="1412875"/>
            <a:ext cx="2376487" cy="1044575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PERIPHERAL NERVOUS SYSTEM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7092950" y="3392488"/>
            <a:ext cx="1873250" cy="1044575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AUTONOMIC NERVOUS SYSTEM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4500563" y="3392488"/>
            <a:ext cx="1655762" cy="1044575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SOMATIC NERVOUS SYSTEM</a:t>
            </a:r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 flipH="1">
            <a:off x="3419475" y="981075"/>
            <a:ext cx="1008063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>
            <a:off x="4572000" y="981075"/>
            <a:ext cx="9366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 flipH="1">
            <a:off x="1187450" y="2565400"/>
            <a:ext cx="3603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>
            <a:off x="1763713" y="2565400"/>
            <a:ext cx="3603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H="1">
            <a:off x="5867400" y="2565400"/>
            <a:ext cx="7207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>
            <a:off x="6804025" y="2565400"/>
            <a:ext cx="5048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5" name="Line 19"/>
          <p:cNvSpPr>
            <a:spLocks noChangeShapeType="1"/>
          </p:cNvSpPr>
          <p:nvPr/>
        </p:nvSpPr>
        <p:spPr bwMode="auto">
          <a:xfrm>
            <a:off x="7812088" y="4508500"/>
            <a:ext cx="730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6" name="Line 20"/>
          <p:cNvSpPr>
            <a:spLocks noChangeShapeType="1"/>
          </p:cNvSpPr>
          <p:nvPr/>
        </p:nvSpPr>
        <p:spPr bwMode="auto">
          <a:xfrm flipH="1">
            <a:off x="5148263" y="4508500"/>
            <a:ext cx="2519362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342" grpId="0" animBg="1"/>
      <p:bldP spid="14343" grpId="0" animBg="1"/>
      <p:bldP spid="1434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PNS- Somatic Nervous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17040"/>
            <a:ext cx="9144000" cy="4763112"/>
          </a:xfrm>
        </p:spPr>
        <p:txBody>
          <a:bodyPr>
            <a:normAutofit/>
          </a:bodyPr>
          <a:lstStyle/>
          <a:p>
            <a:r>
              <a:rPr lang="en-AU" dirty="0" smtClean="0"/>
              <a:t>A branch of the PNS that controls our voluntary movement</a:t>
            </a:r>
          </a:p>
          <a:p>
            <a:r>
              <a:rPr lang="en-AU" dirty="0" smtClean="0"/>
              <a:t>Also called the Skeletal Nervous System because it connects the  skeletal muscles with the CNS allowing voluntary movement</a:t>
            </a:r>
          </a:p>
          <a:p>
            <a:r>
              <a:rPr lang="en-AU" dirty="0" smtClean="0"/>
              <a:t>Carries </a:t>
            </a:r>
            <a:r>
              <a:rPr lang="en-AU" i="1" dirty="0" smtClean="0"/>
              <a:t>Sensory</a:t>
            </a:r>
            <a:r>
              <a:rPr lang="en-AU" dirty="0" smtClean="0"/>
              <a:t> Information </a:t>
            </a:r>
            <a:r>
              <a:rPr lang="en-AU" u="sng" dirty="0" smtClean="0"/>
              <a:t>TO</a:t>
            </a:r>
            <a:r>
              <a:rPr lang="en-AU" dirty="0" smtClean="0"/>
              <a:t> the CNS</a:t>
            </a:r>
          </a:p>
          <a:p>
            <a:r>
              <a:rPr lang="en-AU" dirty="0" smtClean="0"/>
              <a:t>Carries </a:t>
            </a:r>
            <a:r>
              <a:rPr lang="en-AU" i="1" dirty="0" smtClean="0"/>
              <a:t>Motor</a:t>
            </a:r>
            <a:r>
              <a:rPr lang="en-AU" dirty="0" smtClean="0"/>
              <a:t> Information </a:t>
            </a:r>
            <a:r>
              <a:rPr lang="en-AU" u="sng" dirty="0" smtClean="0"/>
              <a:t>FROM</a:t>
            </a:r>
            <a:r>
              <a:rPr lang="en-AU" dirty="0" smtClean="0"/>
              <a:t> the CNS</a:t>
            </a:r>
          </a:p>
          <a:p>
            <a:r>
              <a:rPr lang="en-AU" dirty="0" smtClean="0"/>
              <a:t>Messages can only travel in one direction, so the PNS has two different pathways for carrying messages to and from the CNS</a:t>
            </a:r>
          </a:p>
          <a:p>
            <a:endParaRPr lang="en-AU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PNS- Autonomic Nervous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280" y="1746476"/>
            <a:ext cx="8450868" cy="5111524"/>
          </a:xfrm>
        </p:spPr>
        <p:txBody>
          <a:bodyPr>
            <a:normAutofit/>
          </a:bodyPr>
          <a:lstStyle/>
          <a:p>
            <a:r>
              <a:rPr lang="en-AU" dirty="0" smtClean="0"/>
              <a:t>Carries messages between the CNS and the heart, lungs and other internal organs and glands</a:t>
            </a:r>
          </a:p>
          <a:p>
            <a:r>
              <a:rPr lang="en-AU" dirty="0" smtClean="0"/>
              <a:t>The ANS regulates and controls the functioning of internal organs “automatically”</a:t>
            </a:r>
          </a:p>
          <a:p>
            <a:r>
              <a:rPr lang="en-AU" dirty="0" smtClean="0"/>
              <a:t>EG- heart rate, breathing, digestion, salivation </a:t>
            </a:r>
            <a:r>
              <a:rPr lang="en-AU" dirty="0" err="1" smtClean="0"/>
              <a:t>ect</a:t>
            </a:r>
            <a:endParaRPr lang="en-AU" dirty="0" smtClean="0"/>
          </a:p>
          <a:p>
            <a:r>
              <a:rPr lang="en-AU" dirty="0" smtClean="0"/>
              <a:t>ANS functions independently of the CNS</a:t>
            </a:r>
          </a:p>
          <a:p>
            <a:r>
              <a:rPr lang="en-AU" dirty="0" smtClean="0"/>
              <a:t>Has 2 subdivisions: Sympathetic Nervous System and Parasympathetic Nervous System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275013" y="333375"/>
            <a:ext cx="2665412" cy="43497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/>
              <a:t>NERVOUS SYSTEM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795963" y="1412875"/>
            <a:ext cx="2376487" cy="1044575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PERIPHERAL NERVOUS SYSTEM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7092950" y="3392488"/>
            <a:ext cx="1873250" cy="1044575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AUTONOMIC NERVOUS SYSTEM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6156325" y="5373688"/>
            <a:ext cx="2987675" cy="739775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PARASYMPATHETIC NERVOUS SYSTEM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843213" y="5353050"/>
            <a:ext cx="2952750" cy="739775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SYMPATHETIC NERVOUS SYSTEM</a:t>
            </a:r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 flipH="1">
            <a:off x="3419475" y="981075"/>
            <a:ext cx="1008063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>
            <a:off x="4572000" y="981075"/>
            <a:ext cx="9366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 flipH="1">
            <a:off x="1187450" y="2565400"/>
            <a:ext cx="3603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>
            <a:off x="1763713" y="2565400"/>
            <a:ext cx="3603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H="1">
            <a:off x="5867400" y="2565400"/>
            <a:ext cx="7207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>
            <a:off x="6804025" y="2565400"/>
            <a:ext cx="5048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5" name="Line 19"/>
          <p:cNvSpPr>
            <a:spLocks noChangeShapeType="1"/>
          </p:cNvSpPr>
          <p:nvPr/>
        </p:nvSpPr>
        <p:spPr bwMode="auto">
          <a:xfrm>
            <a:off x="7812088" y="4508500"/>
            <a:ext cx="730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6" name="Line 20"/>
          <p:cNvSpPr>
            <a:spLocks noChangeShapeType="1"/>
          </p:cNvSpPr>
          <p:nvPr/>
        </p:nvSpPr>
        <p:spPr bwMode="auto">
          <a:xfrm flipH="1">
            <a:off x="5148263" y="4508500"/>
            <a:ext cx="2519362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342" grpId="0" animBg="1"/>
      <p:bldP spid="14343" grpId="0" animBg="1"/>
      <p:bldP spid="14344" grpId="0" animBg="1"/>
      <p:bldP spid="1434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Autonomic Nervous System:</a:t>
            </a:r>
            <a:br>
              <a:rPr lang="en-US" dirty="0" smtClean="0"/>
            </a:br>
            <a:r>
              <a:rPr lang="en-US" dirty="0" smtClean="0"/>
              <a:t>Sympathetic Nervous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Arouses the body when you are experiencing an extreme emotion or feel threatened</a:t>
            </a:r>
          </a:p>
          <a:p>
            <a:r>
              <a:rPr lang="en-AU" dirty="0" smtClean="0"/>
              <a:t>Activates the “fight or flight” response</a:t>
            </a:r>
          </a:p>
          <a:p>
            <a:r>
              <a:rPr lang="en-AU" dirty="0" err="1" smtClean="0"/>
              <a:t>Eg</a:t>
            </a:r>
            <a:r>
              <a:rPr lang="en-AU" dirty="0" smtClean="0"/>
              <a:t>- Bungy Jumping, hearing footsteps in a dark alley</a:t>
            </a:r>
          </a:p>
          <a:p>
            <a:r>
              <a:rPr lang="en-AU" dirty="0" smtClean="0"/>
              <a:t>Fight: Stay and “fight” the threatening situation</a:t>
            </a:r>
          </a:p>
          <a:p>
            <a:r>
              <a:rPr lang="en-AU" dirty="0" smtClean="0"/>
              <a:t>Flight: Take “flight” and run away from the situation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Autonomic Nervous System:</a:t>
            </a:r>
            <a:br>
              <a:rPr lang="en-US" dirty="0" smtClean="0"/>
            </a:br>
            <a:r>
              <a:rPr lang="en-US" dirty="0" smtClean="0"/>
              <a:t>Parasympathetic Nervous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Usually the dominant system maintaining a sense of homeostasis (balance) in normal functioning.</a:t>
            </a:r>
          </a:p>
          <a:p>
            <a:r>
              <a:rPr lang="en-AU" dirty="0" smtClean="0"/>
              <a:t>Calms or restores the body to the normal state of functioning opposite to that of the Sympathetic NS</a:t>
            </a:r>
          </a:p>
          <a:p>
            <a:r>
              <a:rPr lang="en-AU" dirty="0" smtClean="0"/>
              <a:t>Slow in returning the body back to normal because it takes longer to remove the hormones initially released by the Sympathetic NS for quick action.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275013" y="333375"/>
            <a:ext cx="2665412" cy="43497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/>
              <a:t>NERVOUS SYSTEM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827088" y="1376363"/>
            <a:ext cx="2376487" cy="1044575"/>
          </a:xfrm>
          <a:prstGeom prst="rect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CENTRAL NERVOUS SYSTEM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795963" y="1412875"/>
            <a:ext cx="2376487" cy="1044575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PERIPHERAL NERVOUS SYSTEM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7092950" y="3392488"/>
            <a:ext cx="1873250" cy="1044575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AUTONOMIC NERVOUS SYSTEM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6156325" y="5373688"/>
            <a:ext cx="2987675" cy="739775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PARASYMPATHETIC NERVOUS SYSTEM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843213" y="5353050"/>
            <a:ext cx="2952750" cy="739775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SYMPATHETIC NERVOUS SYSTEM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4500563" y="3392488"/>
            <a:ext cx="1655762" cy="1044575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SOMATIC NERVOUS SYSTEM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250825" y="2922588"/>
            <a:ext cx="1152525" cy="434975"/>
          </a:xfrm>
          <a:prstGeom prst="rect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BRAIN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1619250" y="2924175"/>
            <a:ext cx="2376488" cy="434975"/>
          </a:xfrm>
          <a:prstGeom prst="rect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SPINAL CORD</a:t>
            </a:r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 flipH="1">
            <a:off x="3419475" y="981075"/>
            <a:ext cx="1008063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>
            <a:off x="4572000" y="981075"/>
            <a:ext cx="9366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 flipH="1">
            <a:off x="1187450" y="2565400"/>
            <a:ext cx="3603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>
            <a:off x="1763713" y="2565400"/>
            <a:ext cx="3603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H="1">
            <a:off x="5867400" y="2565400"/>
            <a:ext cx="7207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>
            <a:off x="6804025" y="2565400"/>
            <a:ext cx="5048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5" name="Line 19"/>
          <p:cNvSpPr>
            <a:spLocks noChangeShapeType="1"/>
          </p:cNvSpPr>
          <p:nvPr/>
        </p:nvSpPr>
        <p:spPr bwMode="auto">
          <a:xfrm>
            <a:off x="7812088" y="4508500"/>
            <a:ext cx="730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6" name="Line 20"/>
          <p:cNvSpPr>
            <a:spLocks noChangeShapeType="1"/>
          </p:cNvSpPr>
          <p:nvPr/>
        </p:nvSpPr>
        <p:spPr bwMode="auto">
          <a:xfrm flipH="1">
            <a:off x="5148263" y="4508500"/>
            <a:ext cx="2519362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341" grpId="0" animBg="1"/>
      <p:bldP spid="14342" grpId="0" animBg="1"/>
      <p:bldP spid="14343" grpId="0" animBg="1"/>
      <p:bldP spid="14344" grpId="0" animBg="1"/>
      <p:bldP spid="14345" grpId="0" animBg="1"/>
      <p:bldP spid="14346" grpId="0" animBg="1"/>
      <p:bldP spid="14347" grpId="0" animBg="1"/>
      <p:bldP spid="1434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275013" y="333375"/>
            <a:ext cx="2665412" cy="43497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/>
              <a:t>NERVOUS SYSTEM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827088" y="1376363"/>
            <a:ext cx="2376487" cy="1044575"/>
          </a:xfrm>
          <a:prstGeom prst="rect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CENTRAL NERVOUS SYSTEM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5795963" y="1412875"/>
            <a:ext cx="2376487" cy="1044575"/>
          </a:xfrm>
          <a:prstGeom prst="rect">
            <a:avLst/>
          </a:prstGeom>
          <a:noFill/>
          <a:ln w="3810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PERIPHERAL NERVOUS SYSTEM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7092950" y="3392488"/>
            <a:ext cx="1873250" cy="1044575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AUTONOMIC NERVOUS SYSTEM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6156325" y="5373688"/>
            <a:ext cx="2987675" cy="739775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PARASYMPATHETIC NERVOUS SYSTEM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2843213" y="5353050"/>
            <a:ext cx="2952750" cy="739775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SYMPATHETIC NERVOUS SYSTEM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4500563" y="3392488"/>
            <a:ext cx="1655762" cy="1044575"/>
          </a:xfrm>
          <a:prstGeom prst="rect">
            <a:avLst/>
          </a:prstGeom>
          <a:noFill/>
          <a:ln w="38100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SOMATIC NERVOUS SYSTEM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250825" y="2922588"/>
            <a:ext cx="1152525" cy="434975"/>
          </a:xfrm>
          <a:prstGeom prst="rect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BRAIN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1619250" y="2924175"/>
            <a:ext cx="2376488" cy="434975"/>
          </a:xfrm>
          <a:prstGeom prst="rect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2000" b="1"/>
              <a:t>SPINAL CORD</a:t>
            </a:r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 flipH="1">
            <a:off x="3419475" y="981075"/>
            <a:ext cx="1008063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>
            <a:off x="4572000" y="981075"/>
            <a:ext cx="9366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 flipH="1">
            <a:off x="1187450" y="2565400"/>
            <a:ext cx="3603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>
            <a:off x="1763713" y="2565400"/>
            <a:ext cx="3603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H="1">
            <a:off x="5867400" y="2565400"/>
            <a:ext cx="7207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>
            <a:off x="6804025" y="2565400"/>
            <a:ext cx="5048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5" name="Line 19"/>
          <p:cNvSpPr>
            <a:spLocks noChangeShapeType="1"/>
          </p:cNvSpPr>
          <p:nvPr/>
        </p:nvSpPr>
        <p:spPr bwMode="auto">
          <a:xfrm>
            <a:off x="7812088" y="4508500"/>
            <a:ext cx="730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6" name="Line 20"/>
          <p:cNvSpPr>
            <a:spLocks noChangeShapeType="1"/>
          </p:cNvSpPr>
          <p:nvPr/>
        </p:nvSpPr>
        <p:spPr bwMode="auto">
          <a:xfrm flipH="1">
            <a:off x="5148263" y="4508500"/>
            <a:ext cx="2519362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341" grpId="0" animBg="1"/>
      <p:bldP spid="14342" grpId="0" animBg="1"/>
      <p:bldP spid="14343" grpId="0" animBg="1"/>
      <p:bldP spid="14344" grpId="0" animBg="1"/>
      <p:bldP spid="14345" grpId="0" animBg="1"/>
      <p:bldP spid="14346" grpId="0" animBg="1"/>
      <p:bldP spid="14347" grpId="0" animBg="1"/>
      <p:bldP spid="1434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Nervous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360" y="1898631"/>
            <a:ext cx="8686800" cy="4800599"/>
          </a:xfrm>
        </p:spPr>
        <p:txBody>
          <a:bodyPr>
            <a:normAutofit/>
          </a:bodyPr>
          <a:lstStyle/>
          <a:p>
            <a:pPr lvl="0"/>
            <a:r>
              <a:rPr lang="en-AU" dirty="0" smtClean="0"/>
              <a:t>Nervous system is a delicate and complex communication system made up of billions of connected nerve cells (neurons), transmitting information around our body</a:t>
            </a:r>
          </a:p>
          <a:p>
            <a:pPr lvl="0"/>
            <a:r>
              <a:rPr lang="en-AU" dirty="0" smtClean="0"/>
              <a:t>Consists of the brain, spinal cord and nerves throughout our bodies</a:t>
            </a:r>
          </a:p>
          <a:p>
            <a:pPr lvl="0"/>
            <a:r>
              <a:rPr lang="en-AU" dirty="0" smtClean="0"/>
              <a:t>There are 2 main subdivisions of the Nervous System- The Central Nervous System (CNS) and the Peripheral Nervous System (PNS)</a:t>
            </a:r>
          </a:p>
          <a:p>
            <a:pPr lvl="0"/>
            <a:r>
              <a:rPr lang="en-AU" dirty="0" smtClean="0"/>
              <a:t>CNS= Brain and Spinal Cord</a:t>
            </a:r>
          </a:p>
          <a:p>
            <a:pPr lvl="0"/>
            <a:r>
              <a:rPr lang="en-AU" dirty="0" smtClean="0"/>
              <a:t>PNS= all other nerves in our bodies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275013" y="333375"/>
            <a:ext cx="2665412" cy="434975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/>
              <a:t>NERVOUS SYSTEM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250825" y="1376363"/>
            <a:ext cx="3744913" cy="1982787"/>
            <a:chOff x="250825" y="1376363"/>
            <a:chExt cx="3744913" cy="1982787"/>
          </a:xfrm>
        </p:grpSpPr>
        <p:sp>
          <p:nvSpPr>
            <p:cNvPr id="14341" name="Text Box 5"/>
            <p:cNvSpPr txBox="1">
              <a:spLocks noChangeArrowheads="1"/>
            </p:cNvSpPr>
            <p:nvPr/>
          </p:nvSpPr>
          <p:spPr bwMode="auto">
            <a:xfrm>
              <a:off x="827088" y="1376363"/>
              <a:ext cx="2376487" cy="1044575"/>
            </a:xfrm>
            <a:prstGeom prst="rect">
              <a:avLst/>
            </a:prstGeom>
            <a:noFill/>
            <a:ln w="38100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AU" sz="2000" b="1"/>
                <a:t>CENTRAL NERVOUS SYSTEM</a:t>
              </a:r>
            </a:p>
          </p:txBody>
        </p:sp>
        <p:sp>
          <p:nvSpPr>
            <p:cNvPr id="14347" name="Text Box 11"/>
            <p:cNvSpPr txBox="1">
              <a:spLocks noChangeArrowheads="1"/>
            </p:cNvSpPr>
            <p:nvPr/>
          </p:nvSpPr>
          <p:spPr bwMode="auto">
            <a:xfrm>
              <a:off x="250825" y="2922588"/>
              <a:ext cx="1152525" cy="434975"/>
            </a:xfrm>
            <a:prstGeom prst="rect">
              <a:avLst/>
            </a:prstGeom>
            <a:noFill/>
            <a:ln w="38100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AU" sz="2000" b="1"/>
                <a:t>BRAIN</a:t>
              </a:r>
            </a:p>
          </p:txBody>
        </p:sp>
        <p:sp>
          <p:nvSpPr>
            <p:cNvPr id="14348" name="Text Box 12"/>
            <p:cNvSpPr txBox="1">
              <a:spLocks noChangeArrowheads="1"/>
            </p:cNvSpPr>
            <p:nvPr/>
          </p:nvSpPr>
          <p:spPr bwMode="auto">
            <a:xfrm>
              <a:off x="1619250" y="2924175"/>
              <a:ext cx="2376488" cy="434975"/>
            </a:xfrm>
            <a:prstGeom prst="rect">
              <a:avLst/>
            </a:prstGeom>
            <a:noFill/>
            <a:ln w="38100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AU" sz="2000" b="1"/>
                <a:t>SPINAL CORD</a:t>
              </a:r>
            </a:p>
          </p:txBody>
        </p:sp>
      </p:grpSp>
      <p:sp>
        <p:nvSpPr>
          <p:cNvPr id="14349" name="Line 13"/>
          <p:cNvSpPr>
            <a:spLocks noChangeShapeType="1"/>
          </p:cNvSpPr>
          <p:nvPr/>
        </p:nvSpPr>
        <p:spPr bwMode="auto">
          <a:xfrm flipH="1">
            <a:off x="3419475" y="981075"/>
            <a:ext cx="1008063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>
            <a:off x="4572000" y="981075"/>
            <a:ext cx="9366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 flipH="1">
            <a:off x="1187450" y="2565400"/>
            <a:ext cx="3603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2" name="Line 16"/>
          <p:cNvSpPr>
            <a:spLocks noChangeShapeType="1"/>
          </p:cNvSpPr>
          <p:nvPr/>
        </p:nvSpPr>
        <p:spPr bwMode="auto">
          <a:xfrm>
            <a:off x="1763713" y="2565400"/>
            <a:ext cx="3603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H="1">
            <a:off x="5867400" y="2565400"/>
            <a:ext cx="7207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4" name="Line 18"/>
          <p:cNvSpPr>
            <a:spLocks noChangeShapeType="1"/>
          </p:cNvSpPr>
          <p:nvPr/>
        </p:nvSpPr>
        <p:spPr bwMode="auto">
          <a:xfrm>
            <a:off x="6804025" y="2565400"/>
            <a:ext cx="5048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5" name="Line 19"/>
          <p:cNvSpPr>
            <a:spLocks noChangeShapeType="1"/>
          </p:cNvSpPr>
          <p:nvPr/>
        </p:nvSpPr>
        <p:spPr bwMode="auto">
          <a:xfrm>
            <a:off x="7812088" y="4508500"/>
            <a:ext cx="730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56" name="Line 20"/>
          <p:cNvSpPr>
            <a:spLocks noChangeShapeType="1"/>
          </p:cNvSpPr>
          <p:nvPr/>
        </p:nvSpPr>
        <p:spPr bwMode="auto">
          <a:xfrm flipH="1">
            <a:off x="5148263" y="4508500"/>
            <a:ext cx="2519362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 spd="slow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CNS-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Known as the “Master Organ” because it overseas everything we think, feel and do.</a:t>
            </a:r>
          </a:p>
          <a:p>
            <a:r>
              <a:rPr lang="en-AU" dirty="0" smtClean="0"/>
              <a:t>Located in the skull and has a wrinkled appearance</a:t>
            </a:r>
          </a:p>
          <a:p>
            <a:r>
              <a:rPr lang="en-AU" dirty="0" smtClean="0"/>
              <a:t>Can be subdivided into 3 regions: hindbrain (back), midbrain (middle) and forebrain (front)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CNS- Spinal 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AU" dirty="0" smtClean="0"/>
              <a:t>The body’s information highway!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Complex cable of nerve fibres stretching from the base of the brain to the lower back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Connects the brain to other parts of the body through its connection with the PNS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Receives </a:t>
            </a:r>
            <a:r>
              <a:rPr lang="en-AU" i="1" u="sng" dirty="0" smtClean="0"/>
              <a:t>sensory</a:t>
            </a:r>
            <a:r>
              <a:rPr lang="en-AU" dirty="0" smtClean="0"/>
              <a:t> information from the PNS and transmits it to the brain</a:t>
            </a:r>
          </a:p>
          <a:p>
            <a:pPr>
              <a:lnSpc>
                <a:spcPct val="90000"/>
              </a:lnSpc>
            </a:pPr>
            <a:r>
              <a:rPr lang="en-AU" dirty="0" smtClean="0"/>
              <a:t>Transmits messages (</a:t>
            </a:r>
            <a:r>
              <a:rPr lang="en-AU" i="1" u="sng" dirty="0" smtClean="0"/>
              <a:t>responses</a:t>
            </a:r>
            <a:r>
              <a:rPr lang="en-AU" dirty="0" smtClean="0"/>
              <a:t>) from the brain to the rest of the body (via PNS)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Neurons (Nerves)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4680"/>
            <a:ext cx="8229600" cy="502331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Neurons are nerve cells and the basic units involved in all </a:t>
            </a:r>
            <a:r>
              <a:rPr lang="en-US" dirty="0" err="1" smtClean="0"/>
              <a:t>behaviours</a:t>
            </a:r>
            <a:endParaRPr lang="en-US" dirty="0" smtClean="0"/>
          </a:p>
          <a:p>
            <a:r>
              <a:rPr lang="en-US" dirty="0" smtClean="0"/>
              <a:t>They receive and send electrical signals between the CNS and  our bodies and also signal between themselves.</a:t>
            </a:r>
          </a:p>
          <a:p>
            <a:r>
              <a:rPr lang="en-US" u="sng" dirty="0" smtClean="0"/>
              <a:t>Sensory (afferent) neurons</a:t>
            </a:r>
            <a:r>
              <a:rPr lang="en-US" dirty="0" smtClean="0"/>
              <a:t>- carry information from the senses to </a:t>
            </a:r>
            <a:r>
              <a:rPr lang="en-US" dirty="0" err="1" smtClean="0"/>
              <a:t>Interneurons</a:t>
            </a:r>
            <a:r>
              <a:rPr lang="en-US" dirty="0" smtClean="0"/>
              <a:t> in the CNS for interpretation</a:t>
            </a:r>
          </a:p>
          <a:p>
            <a:r>
              <a:rPr lang="en-US" u="sng" dirty="0" err="1" smtClean="0"/>
              <a:t>Interneurons</a:t>
            </a:r>
            <a:r>
              <a:rPr lang="en-US" dirty="0" smtClean="0"/>
              <a:t>- found only within the CNS and provide the link between sensory and motor neurons</a:t>
            </a:r>
          </a:p>
          <a:p>
            <a:r>
              <a:rPr lang="en-US" u="sng" dirty="0" smtClean="0"/>
              <a:t>Motor (efferent) neurons</a:t>
            </a:r>
            <a:r>
              <a:rPr lang="en-US" dirty="0" smtClean="0"/>
              <a:t>- transmit movement messages from </a:t>
            </a:r>
            <a:r>
              <a:rPr lang="en-US" dirty="0" err="1" smtClean="0"/>
              <a:t>Interneurons</a:t>
            </a:r>
            <a:r>
              <a:rPr lang="en-US" dirty="0" smtClean="0"/>
              <a:t> in the CNS outwards to the muscles and body for action.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5648" y="956789"/>
            <a:ext cx="3871151" cy="5063012"/>
          </a:xfrm>
        </p:spPr>
        <p:txBody>
          <a:bodyPr/>
          <a:lstStyle/>
          <a:p>
            <a:r>
              <a:rPr lang="en-US" i="1" u="sng" dirty="0" smtClean="0"/>
              <a:t>Activity:</a:t>
            </a:r>
          </a:p>
          <a:p>
            <a:pPr>
              <a:buNone/>
            </a:pPr>
            <a:r>
              <a:rPr lang="en-US" dirty="0" smtClean="0"/>
              <a:t>Copy in your books a diagram of a Neuron and complete the mix </a:t>
            </a:r>
            <a:r>
              <a:rPr lang="en-US" dirty="0" err="1" smtClean="0"/>
              <a:t>n</a:t>
            </a:r>
            <a:r>
              <a:rPr lang="en-US" dirty="0" smtClean="0"/>
              <a:t> Match worksheet </a:t>
            </a:r>
            <a:r>
              <a:rPr lang="en-US" dirty="0" err="1" smtClean="0"/>
              <a:t>labelling</a:t>
            </a:r>
            <a:r>
              <a:rPr lang="en-US" dirty="0" smtClean="0"/>
              <a:t> the parts of a neuron.</a:t>
            </a:r>
          </a:p>
          <a:p>
            <a:r>
              <a:rPr lang="en-US" dirty="0" smtClean="0"/>
              <a:t>Now build your very own Neuron out of Pipe-Cleaners!</a:t>
            </a:r>
            <a:endParaRPr lang="en-US" dirty="0"/>
          </a:p>
        </p:txBody>
      </p:sp>
      <p:pic>
        <p:nvPicPr>
          <p:cNvPr id="4" name="Picture 3" descr="Screen shot 2011-02-07 at 3.16.2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61" y="599798"/>
            <a:ext cx="4755287" cy="573501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Peripheral Nervous System (PNS)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28832"/>
            <a:ext cx="9144000" cy="5129167"/>
          </a:xfrm>
        </p:spPr>
        <p:txBody>
          <a:bodyPr>
            <a:normAutofit/>
          </a:bodyPr>
          <a:lstStyle/>
          <a:p>
            <a:r>
              <a:rPr lang="en-AU" dirty="0" smtClean="0"/>
              <a:t>Peripheral meaning “border”</a:t>
            </a:r>
          </a:p>
          <a:p>
            <a:r>
              <a:rPr lang="en-AU" dirty="0" smtClean="0"/>
              <a:t>All of the nerves outside the brain and spinal cord</a:t>
            </a:r>
          </a:p>
          <a:p>
            <a:r>
              <a:rPr lang="en-AU" dirty="0" smtClean="0"/>
              <a:t>Carries messages to and from various muscles, glands and senses throughout the body</a:t>
            </a:r>
          </a:p>
          <a:p>
            <a:r>
              <a:rPr lang="en-AU" dirty="0" smtClean="0"/>
              <a:t>Further divided into 2 subsections: the Somatic and Autonomic nervous system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0064E2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228</TotalTime>
  <Words>714</Words>
  <Application>Microsoft Office PowerPoint</Application>
  <PresentationFormat>On-screen Show (4:3)</PresentationFormat>
  <Paragraphs>100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Focus</vt:lpstr>
      <vt:lpstr>The Human Nervous System</vt:lpstr>
      <vt:lpstr>Slide 2</vt:lpstr>
      <vt:lpstr>The Nervous System</vt:lpstr>
      <vt:lpstr>Slide 4</vt:lpstr>
      <vt:lpstr>CNS- The Brain</vt:lpstr>
      <vt:lpstr>CNS- Spinal Cord</vt:lpstr>
      <vt:lpstr>Neurons (Nerves)</vt:lpstr>
      <vt:lpstr>Slide 8</vt:lpstr>
      <vt:lpstr>Peripheral Nervous System (PNS)</vt:lpstr>
      <vt:lpstr>Slide 10</vt:lpstr>
      <vt:lpstr>PNS- Somatic Nervous System</vt:lpstr>
      <vt:lpstr>PNS- Autonomic Nervous System</vt:lpstr>
      <vt:lpstr>Slide 13</vt:lpstr>
      <vt:lpstr>Autonomic Nervous System: Sympathetic Nervous System</vt:lpstr>
      <vt:lpstr>Autonomic Nervous System: Parasympathetic Nervous System</vt:lpstr>
      <vt:lpstr>Slide 16</vt:lpstr>
    </vt:vector>
  </TitlesOfParts>
  <Company>DEECD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Human Nervous System</dc:title>
  <dc:creator>DEECD</dc:creator>
  <cp:lastModifiedBy>Amy</cp:lastModifiedBy>
  <cp:revision>10</cp:revision>
  <dcterms:created xsi:type="dcterms:W3CDTF">2011-02-07T03:28:02Z</dcterms:created>
  <dcterms:modified xsi:type="dcterms:W3CDTF">2011-02-08T00:41:58Z</dcterms:modified>
</cp:coreProperties>
</file>